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  <p:sldId id="263" r:id="rId11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4" Type="http://schemas.openxmlformats.org/officeDocument/2006/relationships/tableStyles" Target="tableStyles.xml"/><Relationship Id="rId13" Type="http://schemas.openxmlformats.org/officeDocument/2006/relationships/viewProps" Target="viewProps.xml"/><Relationship Id="rId12" Type="http://schemas.openxmlformats.org/officeDocument/2006/relationships/presProps" Target="presProps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64037" y="2272427"/>
            <a:ext cx="7415927" cy="2129314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8385"/>
              </a:lnSpc>
              <a:buNone/>
            </a:pPr>
            <a:r>
              <a:rPr lang="en-US" sz="6705" dirty="0">
                <a:solidFill>
                  <a:srgbClr val="1B1B27"/>
                </a:solidFill>
                <a:latin typeface="Arial" panose="020B0604020202020204" pitchFamily="34" charset="0"/>
                <a:ea typeface="Raleway" pitchFamily="34" charset="-122"/>
                <a:cs typeface="Arial" panose="020B0604020202020204" pitchFamily="34" charset="0"/>
              </a:rPr>
              <a:t>MNC Job Notifier</a:t>
            </a:r>
            <a:endParaRPr lang="en-US" sz="6705" dirty="0">
              <a:solidFill>
                <a:srgbClr val="1B1B27"/>
              </a:solidFill>
              <a:latin typeface="Arial" panose="020B0604020202020204" pitchFamily="34" charset="0"/>
              <a:ea typeface="Raleway" pitchFamily="34" charset="-122"/>
              <a:cs typeface="Arial" panose="020B0604020202020204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864037" y="4772025"/>
            <a:ext cx="7415927" cy="1185148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5" dirty="0">
                <a:solidFill>
                  <a:srgbClr val="3C3939"/>
                </a:solidFill>
                <a:latin typeface="Arial" panose="020B0604020202020204" pitchFamily="34" charset="0"/>
                <a:ea typeface="Roboto" pitchFamily="34" charset="-122"/>
                <a:cs typeface="Arial" panose="020B0604020202020204" pitchFamily="34" charset="0"/>
              </a:rPr>
              <a:t>A powerful platform that connects top talent with leading multinational corporations, leveraging the latest in machine learning and data analysis.</a:t>
            </a:r>
            <a:endParaRPr lang="en-US" sz="1945" dirty="0">
              <a:solidFill>
                <a:srgbClr val="3C3939"/>
              </a:solidFill>
              <a:latin typeface="Arial" panose="020B0604020202020204" pitchFamily="34" charset="0"/>
              <a:ea typeface="Roboto" pitchFamily="34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69977" y="782598"/>
            <a:ext cx="7604046" cy="1374696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5415"/>
              </a:lnSpc>
              <a:buNone/>
            </a:pPr>
            <a:r>
              <a:rPr lang="en-US" sz="4330" dirty="0">
                <a:solidFill>
                  <a:srgbClr val="1B1B27"/>
                </a:solidFill>
                <a:latin typeface="Arial" panose="020B0604020202020204" pitchFamily="34" charset="0"/>
                <a:ea typeface="Raleway" pitchFamily="34" charset="-122"/>
                <a:cs typeface="Arial" panose="020B0604020202020204" pitchFamily="34" charset="0"/>
              </a:rPr>
              <a:t>Key features of the application</a:t>
            </a:r>
            <a:endParaRPr lang="en-US" sz="4330" dirty="0">
              <a:solidFill>
                <a:srgbClr val="1B1B27"/>
              </a:solidFill>
              <a:latin typeface="Arial" panose="020B0604020202020204" pitchFamily="34" charset="0"/>
              <a:ea typeface="Raleway" pitchFamily="34" charset="-122"/>
              <a:cs typeface="Arial" panose="020B0604020202020204" pitchFamily="34" charset="0"/>
            </a:endParaRPr>
          </a:p>
        </p:txBody>
      </p:sp>
      <p:sp>
        <p:nvSpPr>
          <p:cNvPr id="6" name="Shape 3"/>
          <p:cNvSpPr/>
          <p:nvPr/>
        </p:nvSpPr>
        <p:spPr>
          <a:xfrm>
            <a:off x="769977" y="2734628"/>
            <a:ext cx="494943" cy="494943"/>
          </a:xfrm>
          <a:prstGeom prst="roundRect">
            <a:avLst>
              <a:gd name="adj" fmla="val 1866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946785" y="2817019"/>
            <a:ext cx="141208" cy="330041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3C3939"/>
                </a:solidFill>
                <a:latin typeface="Arial" panose="020B0604020202020204" pitchFamily="34" charset="0"/>
                <a:ea typeface="Raleway" pitchFamily="34" charset="-122"/>
                <a:cs typeface="Arial" panose="020B0604020202020204" pitchFamily="34" charset="0"/>
              </a:rPr>
              <a:t>1</a:t>
            </a:r>
            <a:endParaRPr lang="en-US" sz="2600" dirty="0">
              <a:solidFill>
                <a:srgbClr val="3C3939"/>
              </a:solidFill>
              <a:latin typeface="Arial" panose="020B0604020202020204" pitchFamily="34" charset="0"/>
              <a:ea typeface="Raleway" pitchFamily="34" charset="-122"/>
              <a:cs typeface="Arial" panose="020B0604020202020204" pitchFamily="34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1484828" y="2734628"/>
            <a:ext cx="2749987" cy="343733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705"/>
              </a:lnSpc>
              <a:buNone/>
            </a:pPr>
            <a:r>
              <a:rPr lang="en-US" sz="2165" dirty="0">
                <a:solidFill>
                  <a:srgbClr val="3C3939"/>
                </a:solidFill>
                <a:latin typeface="Arial" panose="020B0604020202020204" pitchFamily="34" charset="0"/>
                <a:ea typeface="Raleway" pitchFamily="34" charset="-122"/>
                <a:cs typeface="Arial" panose="020B0604020202020204" pitchFamily="34" charset="0"/>
              </a:rPr>
              <a:t>Job Search</a:t>
            </a:r>
            <a:endParaRPr lang="en-US" sz="2165" dirty="0">
              <a:solidFill>
                <a:srgbClr val="3C3939"/>
              </a:solidFill>
              <a:latin typeface="Arial" panose="020B0604020202020204" pitchFamily="34" charset="0"/>
              <a:ea typeface="Raleway" pitchFamily="34" charset="-122"/>
              <a:cs typeface="Arial" panose="020B0604020202020204" pitchFamily="3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1484828" y="3210282"/>
            <a:ext cx="6889194" cy="351949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770"/>
              </a:lnSpc>
              <a:buNone/>
            </a:pPr>
            <a:r>
              <a:rPr lang="en-US" sz="1730" dirty="0">
                <a:solidFill>
                  <a:srgbClr val="3C3939"/>
                </a:solidFill>
                <a:latin typeface="Arial" panose="020B0604020202020204" pitchFamily="34" charset="0"/>
                <a:ea typeface="Roboto" pitchFamily="34" charset="-122"/>
                <a:cs typeface="Arial" panose="020B0604020202020204" pitchFamily="34" charset="0"/>
              </a:rPr>
              <a:t>Intuitive search and filtering for open positions.</a:t>
            </a:r>
            <a:endParaRPr lang="en-US" sz="1730" dirty="0">
              <a:solidFill>
                <a:srgbClr val="3C3939"/>
              </a:solidFill>
              <a:latin typeface="Arial" panose="020B0604020202020204" pitchFamily="34" charset="0"/>
              <a:ea typeface="Roboto" pitchFamily="34" charset="-122"/>
              <a:cs typeface="Arial" panose="020B0604020202020204" pitchFamily="34" charset="0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769977" y="4029551"/>
            <a:ext cx="494943" cy="494943"/>
          </a:xfrm>
          <a:prstGeom prst="roundRect">
            <a:avLst>
              <a:gd name="adj" fmla="val 1866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31426" y="4111943"/>
            <a:ext cx="171926" cy="330041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3C3939"/>
                </a:solidFill>
                <a:latin typeface="Arial" panose="020B0604020202020204" pitchFamily="34" charset="0"/>
                <a:ea typeface="Raleway" pitchFamily="34" charset="-122"/>
                <a:cs typeface="Arial" panose="020B0604020202020204" pitchFamily="34" charset="0"/>
              </a:rPr>
              <a:t>2</a:t>
            </a:r>
            <a:endParaRPr lang="en-US" sz="2600" dirty="0">
              <a:solidFill>
                <a:srgbClr val="3C3939"/>
              </a:solidFill>
              <a:latin typeface="Arial" panose="020B0604020202020204" pitchFamily="34" charset="0"/>
              <a:ea typeface="Raleway" pitchFamily="34" charset="-122"/>
              <a:cs typeface="Arial" panose="020B0604020202020204" pitchFamily="34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1484828" y="4029551"/>
            <a:ext cx="2749987" cy="343733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705"/>
              </a:lnSpc>
              <a:buNone/>
            </a:pPr>
            <a:r>
              <a:rPr lang="en-US" sz="2165" dirty="0">
                <a:solidFill>
                  <a:srgbClr val="3C3939"/>
                </a:solidFill>
                <a:latin typeface="Arial" panose="020B0604020202020204" pitchFamily="34" charset="0"/>
                <a:ea typeface="Raleway" pitchFamily="34" charset="-122"/>
                <a:cs typeface="Arial" panose="020B0604020202020204" pitchFamily="34" charset="0"/>
              </a:rPr>
              <a:t>Resume Builder</a:t>
            </a:r>
            <a:endParaRPr lang="en-US" sz="2165" dirty="0">
              <a:solidFill>
                <a:srgbClr val="3C3939"/>
              </a:solidFill>
              <a:latin typeface="Arial" panose="020B0604020202020204" pitchFamily="34" charset="0"/>
              <a:ea typeface="Raleway" pitchFamily="34" charset="-122"/>
              <a:cs typeface="Arial" panose="020B0604020202020204" pitchFamily="34" charset="0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1484828" y="4505206"/>
            <a:ext cx="6889194" cy="351949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770"/>
              </a:lnSpc>
              <a:buNone/>
            </a:pPr>
            <a:r>
              <a:rPr lang="en-US" sz="1730" dirty="0">
                <a:solidFill>
                  <a:srgbClr val="3C3939"/>
                </a:solidFill>
                <a:latin typeface="Arial" panose="020B0604020202020204" pitchFamily="34" charset="0"/>
                <a:ea typeface="Roboto" pitchFamily="34" charset="-122"/>
                <a:cs typeface="Arial" panose="020B0604020202020204" pitchFamily="34" charset="0"/>
              </a:rPr>
              <a:t>Streamlined tool to create a professional resume.</a:t>
            </a:r>
            <a:endParaRPr lang="en-US" sz="1730" dirty="0">
              <a:solidFill>
                <a:srgbClr val="3C3939"/>
              </a:solidFill>
              <a:latin typeface="Arial" panose="020B0604020202020204" pitchFamily="34" charset="0"/>
              <a:ea typeface="Roboto" pitchFamily="34" charset="-122"/>
              <a:cs typeface="Arial" panose="020B0604020202020204" pitchFamily="34" charset="0"/>
            </a:endParaRPr>
          </a:p>
        </p:txBody>
      </p:sp>
      <p:sp>
        <p:nvSpPr>
          <p:cNvPr id="14" name="Shape 11"/>
          <p:cNvSpPr/>
          <p:nvPr/>
        </p:nvSpPr>
        <p:spPr>
          <a:xfrm>
            <a:off x="769977" y="5324475"/>
            <a:ext cx="494943" cy="494943"/>
          </a:xfrm>
          <a:prstGeom prst="roundRect">
            <a:avLst>
              <a:gd name="adj" fmla="val 1866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929283" y="5406866"/>
            <a:ext cx="176212" cy="330041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3C3939"/>
                </a:solidFill>
                <a:latin typeface="Arial" panose="020B0604020202020204" pitchFamily="34" charset="0"/>
                <a:ea typeface="Raleway" pitchFamily="34" charset="-122"/>
                <a:cs typeface="Arial" panose="020B0604020202020204" pitchFamily="34" charset="0"/>
              </a:rPr>
              <a:t>3</a:t>
            </a:r>
            <a:endParaRPr lang="en-US" sz="2600" dirty="0">
              <a:solidFill>
                <a:srgbClr val="3C3939"/>
              </a:solidFill>
              <a:latin typeface="Arial" panose="020B0604020202020204" pitchFamily="34" charset="0"/>
              <a:ea typeface="Raleway" pitchFamily="34" charset="-122"/>
              <a:cs typeface="Arial" panose="020B0604020202020204" pitchFamily="34" charset="0"/>
            </a:endParaRPr>
          </a:p>
        </p:txBody>
      </p:sp>
      <p:sp>
        <p:nvSpPr>
          <p:cNvPr id="16" name="Text 13"/>
          <p:cNvSpPr/>
          <p:nvPr/>
        </p:nvSpPr>
        <p:spPr>
          <a:xfrm>
            <a:off x="1484828" y="5324475"/>
            <a:ext cx="2749987" cy="343733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705"/>
              </a:lnSpc>
              <a:buNone/>
            </a:pPr>
            <a:r>
              <a:rPr lang="en-US" sz="2165" dirty="0">
                <a:solidFill>
                  <a:srgbClr val="3C3939"/>
                </a:solidFill>
                <a:latin typeface="Arial" panose="020B0604020202020204" pitchFamily="34" charset="0"/>
                <a:ea typeface="Raleway" pitchFamily="34" charset="-122"/>
                <a:cs typeface="Arial" panose="020B0604020202020204" pitchFamily="34" charset="0"/>
              </a:rPr>
              <a:t>Personalized Alerts</a:t>
            </a:r>
            <a:endParaRPr lang="en-US" sz="2165" dirty="0">
              <a:solidFill>
                <a:srgbClr val="3C3939"/>
              </a:solidFill>
              <a:latin typeface="Arial" panose="020B0604020202020204" pitchFamily="34" charset="0"/>
              <a:ea typeface="Raleway" pitchFamily="34" charset="-122"/>
              <a:cs typeface="Arial" panose="020B0604020202020204" pitchFamily="34" charset="0"/>
            </a:endParaRPr>
          </a:p>
        </p:txBody>
      </p:sp>
      <p:sp>
        <p:nvSpPr>
          <p:cNvPr id="17" name="Text 14"/>
          <p:cNvSpPr/>
          <p:nvPr/>
        </p:nvSpPr>
        <p:spPr>
          <a:xfrm>
            <a:off x="1484828" y="5800130"/>
            <a:ext cx="6889194" cy="351949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770"/>
              </a:lnSpc>
              <a:buNone/>
            </a:pPr>
            <a:r>
              <a:rPr lang="en-US" sz="1730" dirty="0">
                <a:solidFill>
                  <a:srgbClr val="3C3939"/>
                </a:solidFill>
                <a:latin typeface="Arial" panose="020B0604020202020204" pitchFamily="34" charset="0"/>
                <a:ea typeface="Roboto" pitchFamily="34" charset="-122"/>
                <a:cs typeface="Arial" panose="020B0604020202020204" pitchFamily="34" charset="0"/>
              </a:rPr>
              <a:t>Receive notifications for new job postings matching your profile.</a:t>
            </a:r>
            <a:endParaRPr lang="en-US" sz="1730" dirty="0">
              <a:solidFill>
                <a:srgbClr val="3C3939"/>
              </a:solidFill>
              <a:latin typeface="Arial" panose="020B0604020202020204" pitchFamily="34" charset="0"/>
              <a:ea typeface="Roboto" pitchFamily="34" charset="-122"/>
              <a:cs typeface="Arial" panose="020B0604020202020204" pitchFamily="34" charset="0"/>
            </a:endParaRPr>
          </a:p>
        </p:txBody>
      </p:sp>
      <p:sp>
        <p:nvSpPr>
          <p:cNvPr id="18" name="Shape 15"/>
          <p:cNvSpPr/>
          <p:nvPr/>
        </p:nvSpPr>
        <p:spPr>
          <a:xfrm>
            <a:off x="769977" y="6619399"/>
            <a:ext cx="494943" cy="494943"/>
          </a:xfrm>
          <a:prstGeom prst="roundRect">
            <a:avLst>
              <a:gd name="adj" fmla="val 1866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9" name="Text 16"/>
          <p:cNvSpPr/>
          <p:nvPr/>
        </p:nvSpPr>
        <p:spPr>
          <a:xfrm>
            <a:off x="927378" y="6701790"/>
            <a:ext cx="180142" cy="330041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3C3939"/>
                </a:solidFill>
                <a:latin typeface="Arial" panose="020B0604020202020204" pitchFamily="34" charset="0"/>
                <a:ea typeface="Raleway" pitchFamily="34" charset="-122"/>
                <a:cs typeface="Arial" panose="020B0604020202020204" pitchFamily="34" charset="0"/>
              </a:rPr>
              <a:t>4</a:t>
            </a:r>
            <a:endParaRPr lang="en-US" sz="2600" dirty="0">
              <a:solidFill>
                <a:srgbClr val="3C3939"/>
              </a:solidFill>
              <a:latin typeface="Arial" panose="020B0604020202020204" pitchFamily="34" charset="0"/>
              <a:ea typeface="Raleway" pitchFamily="34" charset="-122"/>
              <a:cs typeface="Arial" panose="020B0604020202020204" pitchFamily="34" charset="0"/>
            </a:endParaRPr>
          </a:p>
        </p:txBody>
      </p:sp>
      <p:sp>
        <p:nvSpPr>
          <p:cNvPr id="20" name="Text 17"/>
          <p:cNvSpPr/>
          <p:nvPr/>
        </p:nvSpPr>
        <p:spPr>
          <a:xfrm>
            <a:off x="1484828" y="6619399"/>
            <a:ext cx="2749987" cy="343733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705"/>
              </a:lnSpc>
              <a:buNone/>
            </a:pPr>
            <a:r>
              <a:rPr lang="en-US" sz="2165" dirty="0">
                <a:solidFill>
                  <a:srgbClr val="3C3939"/>
                </a:solidFill>
                <a:latin typeface="Arial" panose="020B0604020202020204" pitchFamily="34" charset="0"/>
                <a:ea typeface="Raleway" pitchFamily="34" charset="-122"/>
                <a:cs typeface="Arial" panose="020B0604020202020204" pitchFamily="34" charset="0"/>
              </a:rPr>
              <a:t>Application Tracking</a:t>
            </a:r>
            <a:endParaRPr lang="en-US" sz="2165" dirty="0">
              <a:solidFill>
                <a:srgbClr val="3C3939"/>
              </a:solidFill>
              <a:latin typeface="Arial" panose="020B0604020202020204" pitchFamily="34" charset="0"/>
              <a:ea typeface="Raleway" pitchFamily="34" charset="-122"/>
              <a:cs typeface="Arial" panose="020B0604020202020204" pitchFamily="34" charset="0"/>
            </a:endParaRPr>
          </a:p>
        </p:txBody>
      </p:sp>
      <p:sp>
        <p:nvSpPr>
          <p:cNvPr id="21" name="Text 18"/>
          <p:cNvSpPr/>
          <p:nvPr/>
        </p:nvSpPr>
        <p:spPr>
          <a:xfrm>
            <a:off x="1484828" y="7095053"/>
            <a:ext cx="6889194" cy="351949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770"/>
              </a:lnSpc>
              <a:buNone/>
            </a:pPr>
            <a:r>
              <a:rPr lang="en-US" sz="1730" dirty="0">
                <a:solidFill>
                  <a:srgbClr val="3C3939"/>
                </a:solidFill>
                <a:latin typeface="Arial" panose="020B0604020202020204" pitchFamily="34" charset="0"/>
                <a:ea typeface="Roboto" pitchFamily="34" charset="-122"/>
                <a:cs typeface="Arial" panose="020B0604020202020204" pitchFamily="34" charset="0"/>
              </a:rPr>
              <a:t>Monitor the status of your job applications.</a:t>
            </a:r>
            <a:endParaRPr lang="en-US" sz="1730" dirty="0">
              <a:solidFill>
                <a:srgbClr val="3C3939"/>
              </a:solidFill>
              <a:latin typeface="Arial" panose="020B0604020202020204" pitchFamily="34" charset="0"/>
              <a:ea typeface="Roboto" pitchFamily="34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08290" y="1026795"/>
            <a:ext cx="7927419" cy="1086326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4275"/>
              </a:lnSpc>
              <a:buNone/>
            </a:pPr>
            <a:r>
              <a:rPr lang="en-US" sz="3420" dirty="0">
                <a:solidFill>
                  <a:srgbClr val="1B1B27"/>
                </a:solidFill>
                <a:latin typeface="Arial" panose="020B0604020202020204" pitchFamily="34" charset="0"/>
                <a:ea typeface="Raleway" pitchFamily="34" charset="-122"/>
                <a:cs typeface="Arial" panose="020B0604020202020204" pitchFamily="34" charset="0"/>
              </a:rPr>
              <a:t>Technology stack: Python, Machine Learning, Django</a:t>
            </a:r>
            <a:endParaRPr lang="en-US" sz="3420" dirty="0">
              <a:solidFill>
                <a:srgbClr val="1B1B27"/>
              </a:solidFill>
              <a:latin typeface="Arial" panose="020B0604020202020204" pitchFamily="34" charset="0"/>
              <a:ea typeface="Raleway" pitchFamily="34" charset="-122"/>
              <a:cs typeface="Arial" panose="020B0604020202020204" pitchFamily="34" charset="0"/>
            </a:endParaRPr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290" y="2373749"/>
            <a:ext cx="434459" cy="434459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08290" y="2981920"/>
            <a:ext cx="2172653" cy="271582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140"/>
              </a:lnSpc>
              <a:buNone/>
            </a:pPr>
            <a:r>
              <a:rPr lang="en-US" sz="1710" dirty="0">
                <a:solidFill>
                  <a:srgbClr val="3C3939"/>
                </a:solidFill>
                <a:latin typeface="Arial" panose="020B0604020202020204" pitchFamily="34" charset="0"/>
                <a:ea typeface="Raleway" pitchFamily="34" charset="-122"/>
                <a:cs typeface="Arial" panose="020B0604020202020204" pitchFamily="34" charset="0"/>
              </a:rPr>
              <a:t>Python</a:t>
            </a:r>
            <a:endParaRPr lang="en-US" sz="1710" dirty="0">
              <a:solidFill>
                <a:srgbClr val="3C3939"/>
              </a:solidFill>
              <a:latin typeface="Arial" panose="020B0604020202020204" pitchFamily="34" charset="0"/>
              <a:ea typeface="Raleway" pitchFamily="34" charset="-122"/>
              <a:cs typeface="Arial" panose="020B0604020202020204" pitchFamily="34" charset="0"/>
            </a:endParaRPr>
          </a:p>
        </p:txBody>
      </p:sp>
      <p:sp>
        <p:nvSpPr>
          <p:cNvPr id="8" name="Text 4"/>
          <p:cNvSpPr/>
          <p:nvPr/>
        </p:nvSpPr>
        <p:spPr>
          <a:xfrm>
            <a:off x="608290" y="3357682"/>
            <a:ext cx="7927419" cy="278130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190"/>
              </a:lnSpc>
              <a:buNone/>
            </a:pPr>
            <a:r>
              <a:rPr lang="en-US" sz="1370" dirty="0">
                <a:solidFill>
                  <a:srgbClr val="3C3939"/>
                </a:solidFill>
                <a:latin typeface="Arial" panose="020B0604020202020204" pitchFamily="34" charset="0"/>
                <a:ea typeface="Roboto" pitchFamily="34" charset="-122"/>
                <a:cs typeface="Arial" panose="020B0604020202020204" pitchFamily="34" charset="0"/>
              </a:rPr>
              <a:t>Powerful and versatile language for web development and data analysis.</a:t>
            </a:r>
            <a:endParaRPr lang="en-US" sz="1370" dirty="0">
              <a:solidFill>
                <a:srgbClr val="3C3939"/>
              </a:solidFill>
              <a:latin typeface="Arial" panose="020B0604020202020204" pitchFamily="34" charset="0"/>
              <a:ea typeface="Roboto" pitchFamily="34" charset="-122"/>
              <a:cs typeface="Arial" panose="020B0604020202020204" pitchFamily="34" charset="0"/>
            </a:endParaRPr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290" y="4157186"/>
            <a:ext cx="434459" cy="434459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608290" y="4765358"/>
            <a:ext cx="2172653" cy="271582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140"/>
              </a:lnSpc>
              <a:buNone/>
            </a:pPr>
            <a:r>
              <a:rPr lang="en-US" sz="1710" dirty="0">
                <a:solidFill>
                  <a:srgbClr val="3C3939"/>
                </a:solidFill>
                <a:latin typeface="Arial" panose="020B0604020202020204" pitchFamily="34" charset="0"/>
                <a:ea typeface="Raleway" pitchFamily="34" charset="-122"/>
                <a:cs typeface="Arial" panose="020B0604020202020204" pitchFamily="34" charset="0"/>
              </a:rPr>
              <a:t>Machine Learning</a:t>
            </a:r>
            <a:endParaRPr lang="en-US" sz="1710" dirty="0">
              <a:solidFill>
                <a:srgbClr val="3C3939"/>
              </a:solidFill>
              <a:latin typeface="Arial" panose="020B0604020202020204" pitchFamily="34" charset="0"/>
              <a:ea typeface="Raleway" pitchFamily="34" charset="-122"/>
              <a:cs typeface="Arial" panose="020B0604020202020204" pitchFamily="34" charset="0"/>
            </a:endParaRPr>
          </a:p>
        </p:txBody>
      </p:sp>
      <p:sp>
        <p:nvSpPr>
          <p:cNvPr id="11" name="Text 6"/>
          <p:cNvSpPr/>
          <p:nvPr/>
        </p:nvSpPr>
        <p:spPr>
          <a:xfrm>
            <a:off x="608290" y="5141119"/>
            <a:ext cx="7927419" cy="278130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190"/>
              </a:lnSpc>
              <a:buNone/>
            </a:pPr>
            <a:r>
              <a:rPr lang="en-US" sz="1370" dirty="0">
                <a:solidFill>
                  <a:srgbClr val="3C3939"/>
                </a:solidFill>
                <a:latin typeface="Arial" panose="020B0604020202020204" pitchFamily="34" charset="0"/>
                <a:ea typeface="Roboto" pitchFamily="34" charset="-122"/>
                <a:cs typeface="Arial" panose="020B0604020202020204" pitchFamily="34" charset="0"/>
              </a:rPr>
              <a:t>Leveraged for personalized job recommendations and insights.</a:t>
            </a:r>
            <a:endParaRPr lang="en-US" sz="1370" dirty="0">
              <a:solidFill>
                <a:srgbClr val="3C3939"/>
              </a:solidFill>
              <a:latin typeface="Arial" panose="020B0604020202020204" pitchFamily="34" charset="0"/>
              <a:ea typeface="Roboto" pitchFamily="34" charset="-122"/>
              <a:cs typeface="Arial" panose="020B0604020202020204" pitchFamily="34" charset="0"/>
            </a:endParaRPr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290" y="5940623"/>
            <a:ext cx="434459" cy="434459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608290" y="6548795"/>
            <a:ext cx="2172653" cy="271582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140"/>
              </a:lnSpc>
              <a:buNone/>
            </a:pPr>
            <a:r>
              <a:rPr lang="en-US" sz="1710" dirty="0">
                <a:solidFill>
                  <a:srgbClr val="3C3939"/>
                </a:solidFill>
                <a:latin typeface="Arial" panose="020B0604020202020204" pitchFamily="34" charset="0"/>
                <a:ea typeface="Raleway" pitchFamily="34" charset="-122"/>
                <a:cs typeface="Arial" panose="020B0604020202020204" pitchFamily="34" charset="0"/>
              </a:rPr>
              <a:t>Django</a:t>
            </a:r>
            <a:endParaRPr lang="en-US" sz="1710" dirty="0">
              <a:solidFill>
                <a:srgbClr val="3C3939"/>
              </a:solidFill>
              <a:latin typeface="Arial" panose="020B0604020202020204" pitchFamily="34" charset="0"/>
              <a:ea typeface="Raleway" pitchFamily="34" charset="-122"/>
              <a:cs typeface="Arial" panose="020B0604020202020204" pitchFamily="34" charset="0"/>
            </a:endParaRPr>
          </a:p>
        </p:txBody>
      </p:sp>
      <p:sp>
        <p:nvSpPr>
          <p:cNvPr id="14" name="Text 8"/>
          <p:cNvSpPr/>
          <p:nvPr/>
        </p:nvSpPr>
        <p:spPr>
          <a:xfrm>
            <a:off x="608290" y="6924556"/>
            <a:ext cx="7927419" cy="278130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190"/>
              </a:lnSpc>
              <a:buNone/>
            </a:pPr>
            <a:r>
              <a:rPr lang="en-US" sz="1370" dirty="0">
                <a:solidFill>
                  <a:srgbClr val="3C3939"/>
                </a:solidFill>
                <a:latin typeface="Arial" panose="020B0604020202020204" pitchFamily="34" charset="0"/>
                <a:ea typeface="Roboto" pitchFamily="34" charset="-122"/>
                <a:cs typeface="Arial" panose="020B0604020202020204" pitchFamily="34" charset="0"/>
              </a:rPr>
              <a:t>Robust web framework for building scalable and secure applications.</a:t>
            </a:r>
            <a:endParaRPr lang="en-US" sz="1370" dirty="0">
              <a:solidFill>
                <a:srgbClr val="3C3939"/>
              </a:solidFill>
              <a:latin typeface="Arial" panose="020B0604020202020204" pitchFamily="34" charset="0"/>
              <a:ea typeface="Roboto" pitchFamily="34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43677" y="663535"/>
            <a:ext cx="7456646" cy="1506617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5930"/>
              </a:lnSpc>
              <a:buNone/>
            </a:pPr>
            <a:r>
              <a:rPr lang="en-US" sz="4745" dirty="0">
                <a:solidFill>
                  <a:srgbClr val="1B1B27"/>
                </a:solidFill>
                <a:latin typeface="Arial" panose="020B0604020202020204" pitchFamily="34" charset="0"/>
                <a:ea typeface="Raleway" pitchFamily="34" charset="-122"/>
                <a:cs typeface="Arial" panose="020B0604020202020204" pitchFamily="34" charset="0"/>
              </a:rPr>
              <a:t>Data collection and preprocessing</a:t>
            </a:r>
            <a:endParaRPr lang="en-US" sz="4745" dirty="0">
              <a:solidFill>
                <a:srgbClr val="1B1B27"/>
              </a:solidFill>
              <a:latin typeface="Arial" panose="020B0604020202020204" pitchFamily="34" charset="0"/>
              <a:ea typeface="Raleway" pitchFamily="34" charset="-122"/>
              <a:cs typeface="Arial" panose="020B0604020202020204" pitchFamily="34" charset="0"/>
            </a:endParaRPr>
          </a:p>
        </p:txBody>
      </p:sp>
      <p:sp>
        <p:nvSpPr>
          <p:cNvPr id="6" name="Shape 3"/>
          <p:cNvSpPr/>
          <p:nvPr/>
        </p:nvSpPr>
        <p:spPr>
          <a:xfrm>
            <a:off x="1190030" y="2531745"/>
            <a:ext cx="30480" cy="5034320"/>
          </a:xfrm>
          <a:prstGeom prst="roundRect">
            <a:avLst>
              <a:gd name="adj" fmla="val 332202"/>
            </a:avLst>
          </a:prstGeom>
          <a:solidFill>
            <a:srgbClr val="C7C7D0"/>
          </a:solidFill>
        </p:spPr>
      </p:sp>
      <p:sp>
        <p:nvSpPr>
          <p:cNvPr id="7" name="Shape 4"/>
          <p:cNvSpPr/>
          <p:nvPr/>
        </p:nvSpPr>
        <p:spPr>
          <a:xfrm>
            <a:off x="1445955" y="3058716"/>
            <a:ext cx="843677" cy="30480"/>
          </a:xfrm>
          <a:prstGeom prst="roundRect">
            <a:avLst>
              <a:gd name="adj" fmla="val 332202"/>
            </a:avLst>
          </a:prstGeom>
          <a:solidFill>
            <a:srgbClr val="C7C7D0"/>
          </a:solidFill>
        </p:spPr>
      </p:sp>
      <p:sp>
        <p:nvSpPr>
          <p:cNvPr id="8" name="Shape 5"/>
          <p:cNvSpPr/>
          <p:nvPr/>
        </p:nvSpPr>
        <p:spPr>
          <a:xfrm>
            <a:off x="934105" y="2802850"/>
            <a:ext cx="542330" cy="542330"/>
          </a:xfrm>
          <a:prstGeom prst="roundRect">
            <a:avLst>
              <a:gd name="adj" fmla="val 18670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127820" y="2893219"/>
            <a:ext cx="154781" cy="361593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2845"/>
              </a:lnSpc>
              <a:buNone/>
            </a:pPr>
            <a:r>
              <a:rPr lang="en-US" sz="2845" dirty="0">
                <a:solidFill>
                  <a:srgbClr val="3C3939"/>
                </a:solidFill>
                <a:latin typeface="Arial" panose="020B0604020202020204" pitchFamily="34" charset="0"/>
                <a:ea typeface="Raleway" pitchFamily="34" charset="-122"/>
                <a:cs typeface="Arial" panose="020B0604020202020204" pitchFamily="34" charset="0"/>
              </a:rPr>
              <a:t>1</a:t>
            </a:r>
            <a:endParaRPr lang="en-US" sz="2845" dirty="0">
              <a:solidFill>
                <a:srgbClr val="3C3939"/>
              </a:solidFill>
              <a:latin typeface="Arial" panose="020B0604020202020204" pitchFamily="34" charset="0"/>
              <a:ea typeface="Raleway" pitchFamily="34" charset="-122"/>
              <a:cs typeface="Arial" panose="020B0604020202020204" pitchFamily="34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2531150" y="2772727"/>
            <a:ext cx="3013472" cy="376595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965"/>
              </a:lnSpc>
              <a:buNone/>
            </a:pPr>
            <a:r>
              <a:rPr lang="en-US" sz="2375" dirty="0">
                <a:solidFill>
                  <a:srgbClr val="3C3939"/>
                </a:solidFill>
                <a:latin typeface="Arial" panose="020B0604020202020204" pitchFamily="34" charset="0"/>
                <a:ea typeface="Raleway" pitchFamily="34" charset="-122"/>
                <a:cs typeface="Arial" panose="020B0604020202020204" pitchFamily="34" charset="0"/>
              </a:rPr>
              <a:t>Web Scraping</a:t>
            </a:r>
            <a:endParaRPr lang="en-US" sz="2375" dirty="0">
              <a:solidFill>
                <a:srgbClr val="3C3939"/>
              </a:solidFill>
              <a:latin typeface="Arial" panose="020B0604020202020204" pitchFamily="34" charset="0"/>
              <a:ea typeface="Raleway" pitchFamily="34" charset="-122"/>
              <a:cs typeface="Arial" panose="020B0604020202020204" pitchFamily="34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2531150" y="3293864"/>
            <a:ext cx="5769173" cy="385763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3035"/>
              </a:lnSpc>
              <a:buNone/>
            </a:pPr>
            <a:r>
              <a:rPr lang="en-US" sz="1900" dirty="0">
                <a:solidFill>
                  <a:srgbClr val="3C3939"/>
                </a:solidFill>
                <a:latin typeface="Arial" panose="020B0604020202020204" pitchFamily="34" charset="0"/>
                <a:ea typeface="Roboto" pitchFamily="34" charset="-122"/>
                <a:cs typeface="Arial" panose="020B0604020202020204" pitchFamily="34" charset="0"/>
              </a:rPr>
              <a:t>Gather job listings from multiple sources.</a:t>
            </a:r>
            <a:endParaRPr lang="en-US" sz="1900" dirty="0">
              <a:solidFill>
                <a:srgbClr val="3C3939"/>
              </a:solidFill>
              <a:latin typeface="Arial" panose="020B0604020202020204" pitchFamily="34" charset="0"/>
              <a:ea typeface="Roboto" pitchFamily="34" charset="-122"/>
              <a:cs typeface="Arial" panose="020B0604020202020204" pitchFamily="34" charset="0"/>
            </a:endParaRPr>
          </a:p>
        </p:txBody>
      </p:sp>
      <p:sp>
        <p:nvSpPr>
          <p:cNvPr id="12" name="Shape 9"/>
          <p:cNvSpPr/>
          <p:nvPr/>
        </p:nvSpPr>
        <p:spPr>
          <a:xfrm>
            <a:off x="1445955" y="4688562"/>
            <a:ext cx="843677" cy="30480"/>
          </a:xfrm>
          <a:prstGeom prst="roundRect">
            <a:avLst>
              <a:gd name="adj" fmla="val 332202"/>
            </a:avLst>
          </a:prstGeom>
          <a:solidFill>
            <a:srgbClr val="C7C7D0"/>
          </a:solidFill>
        </p:spPr>
      </p:sp>
      <p:sp>
        <p:nvSpPr>
          <p:cNvPr id="13" name="Shape 10"/>
          <p:cNvSpPr/>
          <p:nvPr/>
        </p:nvSpPr>
        <p:spPr>
          <a:xfrm>
            <a:off x="934105" y="4432697"/>
            <a:ext cx="542330" cy="542330"/>
          </a:xfrm>
          <a:prstGeom prst="roundRect">
            <a:avLst>
              <a:gd name="adj" fmla="val 18670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1111032" y="4523065"/>
            <a:ext cx="188357" cy="361593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2845"/>
              </a:lnSpc>
              <a:buNone/>
            </a:pPr>
            <a:r>
              <a:rPr lang="en-US" sz="2845" dirty="0">
                <a:solidFill>
                  <a:srgbClr val="3C3939"/>
                </a:solidFill>
                <a:latin typeface="Arial" panose="020B0604020202020204" pitchFamily="34" charset="0"/>
                <a:ea typeface="Raleway" pitchFamily="34" charset="-122"/>
                <a:cs typeface="Arial" panose="020B0604020202020204" pitchFamily="34" charset="0"/>
              </a:rPr>
              <a:t>2</a:t>
            </a:r>
            <a:endParaRPr lang="en-US" sz="2845" dirty="0">
              <a:solidFill>
                <a:srgbClr val="3C3939"/>
              </a:solidFill>
              <a:latin typeface="Arial" panose="020B0604020202020204" pitchFamily="34" charset="0"/>
              <a:ea typeface="Raleway" pitchFamily="34" charset="-122"/>
              <a:cs typeface="Arial" panose="020B0604020202020204" pitchFamily="34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2531150" y="4402574"/>
            <a:ext cx="3013472" cy="376595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965"/>
              </a:lnSpc>
              <a:buNone/>
            </a:pPr>
            <a:r>
              <a:rPr lang="en-US" sz="2375" dirty="0">
                <a:solidFill>
                  <a:srgbClr val="3C3939"/>
                </a:solidFill>
                <a:latin typeface="Arial" panose="020B0604020202020204" pitchFamily="34" charset="0"/>
                <a:ea typeface="Raleway" pitchFamily="34" charset="-122"/>
                <a:cs typeface="Arial" panose="020B0604020202020204" pitchFamily="34" charset="0"/>
              </a:rPr>
              <a:t>Data Cleaning</a:t>
            </a:r>
            <a:endParaRPr lang="en-US" sz="2375" dirty="0">
              <a:solidFill>
                <a:srgbClr val="3C3939"/>
              </a:solidFill>
              <a:latin typeface="Arial" panose="020B0604020202020204" pitchFamily="34" charset="0"/>
              <a:ea typeface="Raleway" pitchFamily="34" charset="-122"/>
              <a:cs typeface="Arial" panose="020B0604020202020204" pitchFamily="34" charset="0"/>
            </a:endParaRPr>
          </a:p>
        </p:txBody>
      </p:sp>
      <p:sp>
        <p:nvSpPr>
          <p:cNvPr id="16" name="Text 13"/>
          <p:cNvSpPr/>
          <p:nvPr/>
        </p:nvSpPr>
        <p:spPr>
          <a:xfrm>
            <a:off x="2531150" y="4923711"/>
            <a:ext cx="5769173" cy="385763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3035"/>
              </a:lnSpc>
              <a:buNone/>
            </a:pPr>
            <a:r>
              <a:rPr lang="en-US" sz="1900" dirty="0">
                <a:solidFill>
                  <a:srgbClr val="3C3939"/>
                </a:solidFill>
                <a:latin typeface="Arial" panose="020B0604020202020204" pitchFamily="34" charset="0"/>
                <a:ea typeface="Roboto" pitchFamily="34" charset="-122"/>
                <a:cs typeface="Arial" panose="020B0604020202020204" pitchFamily="34" charset="0"/>
              </a:rPr>
              <a:t>Standardize and normalize the collected data.</a:t>
            </a:r>
            <a:endParaRPr lang="en-US" sz="1900" dirty="0">
              <a:solidFill>
                <a:srgbClr val="3C3939"/>
              </a:solidFill>
              <a:latin typeface="Arial" panose="020B0604020202020204" pitchFamily="34" charset="0"/>
              <a:ea typeface="Roboto" pitchFamily="34" charset="-122"/>
              <a:cs typeface="Arial" panose="020B0604020202020204" pitchFamily="34" charset="0"/>
            </a:endParaRPr>
          </a:p>
        </p:txBody>
      </p:sp>
      <p:sp>
        <p:nvSpPr>
          <p:cNvPr id="17" name="Shape 14"/>
          <p:cNvSpPr/>
          <p:nvPr/>
        </p:nvSpPr>
        <p:spPr>
          <a:xfrm>
            <a:off x="1445955" y="6318409"/>
            <a:ext cx="843677" cy="30480"/>
          </a:xfrm>
          <a:prstGeom prst="roundRect">
            <a:avLst>
              <a:gd name="adj" fmla="val 332202"/>
            </a:avLst>
          </a:prstGeom>
          <a:solidFill>
            <a:srgbClr val="C7C7D0"/>
          </a:solidFill>
        </p:spPr>
      </p:sp>
      <p:sp>
        <p:nvSpPr>
          <p:cNvPr id="18" name="Shape 15"/>
          <p:cNvSpPr/>
          <p:nvPr/>
        </p:nvSpPr>
        <p:spPr>
          <a:xfrm>
            <a:off x="934105" y="6062543"/>
            <a:ext cx="542330" cy="542330"/>
          </a:xfrm>
          <a:prstGeom prst="roundRect">
            <a:avLst>
              <a:gd name="adj" fmla="val 18670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9" name="Text 16"/>
          <p:cNvSpPr/>
          <p:nvPr/>
        </p:nvSpPr>
        <p:spPr>
          <a:xfrm>
            <a:off x="1108650" y="6152912"/>
            <a:ext cx="193119" cy="361593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2845"/>
              </a:lnSpc>
              <a:buNone/>
            </a:pPr>
            <a:r>
              <a:rPr lang="en-US" sz="2845" dirty="0">
                <a:solidFill>
                  <a:srgbClr val="3C3939"/>
                </a:solidFill>
                <a:latin typeface="Arial" panose="020B0604020202020204" pitchFamily="34" charset="0"/>
                <a:ea typeface="Raleway" pitchFamily="34" charset="-122"/>
                <a:cs typeface="Arial" panose="020B0604020202020204" pitchFamily="34" charset="0"/>
              </a:rPr>
              <a:t>3</a:t>
            </a:r>
            <a:endParaRPr lang="en-US" sz="2845" dirty="0">
              <a:solidFill>
                <a:srgbClr val="3C3939"/>
              </a:solidFill>
              <a:latin typeface="Arial" panose="020B0604020202020204" pitchFamily="34" charset="0"/>
              <a:ea typeface="Raleway" pitchFamily="34" charset="-122"/>
              <a:cs typeface="Arial" panose="020B0604020202020204" pitchFamily="34" charset="0"/>
            </a:endParaRPr>
          </a:p>
        </p:txBody>
      </p:sp>
      <p:sp>
        <p:nvSpPr>
          <p:cNvPr id="20" name="Text 17"/>
          <p:cNvSpPr/>
          <p:nvPr/>
        </p:nvSpPr>
        <p:spPr>
          <a:xfrm>
            <a:off x="2531150" y="6032421"/>
            <a:ext cx="3013472" cy="376595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965"/>
              </a:lnSpc>
              <a:buNone/>
            </a:pPr>
            <a:r>
              <a:rPr lang="en-US" sz="2375" dirty="0">
                <a:solidFill>
                  <a:srgbClr val="3C3939"/>
                </a:solidFill>
                <a:latin typeface="Arial" panose="020B0604020202020204" pitchFamily="34" charset="0"/>
                <a:ea typeface="Raleway" pitchFamily="34" charset="-122"/>
                <a:cs typeface="Arial" panose="020B0604020202020204" pitchFamily="34" charset="0"/>
              </a:rPr>
              <a:t>Feature Engineering</a:t>
            </a:r>
            <a:endParaRPr lang="en-US" sz="2375" dirty="0">
              <a:solidFill>
                <a:srgbClr val="3C3939"/>
              </a:solidFill>
              <a:latin typeface="Arial" panose="020B0604020202020204" pitchFamily="34" charset="0"/>
              <a:ea typeface="Raleway" pitchFamily="34" charset="-122"/>
              <a:cs typeface="Arial" panose="020B0604020202020204" pitchFamily="34" charset="0"/>
            </a:endParaRPr>
          </a:p>
        </p:txBody>
      </p:sp>
      <p:sp>
        <p:nvSpPr>
          <p:cNvPr id="21" name="Text 18"/>
          <p:cNvSpPr/>
          <p:nvPr/>
        </p:nvSpPr>
        <p:spPr>
          <a:xfrm>
            <a:off x="2531150" y="6553557"/>
            <a:ext cx="5769173" cy="77152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ts val="3035"/>
              </a:lnSpc>
              <a:buNone/>
            </a:pPr>
            <a:r>
              <a:rPr lang="en-US" sz="1900" dirty="0">
                <a:solidFill>
                  <a:srgbClr val="3C3939"/>
                </a:solidFill>
                <a:latin typeface="Arial" panose="020B0604020202020204" pitchFamily="34" charset="0"/>
                <a:ea typeface="Roboto" pitchFamily="34" charset="-122"/>
                <a:cs typeface="Arial" panose="020B0604020202020204" pitchFamily="34" charset="0"/>
              </a:rPr>
              <a:t>Extract relevant attributes for machine learning models.</a:t>
            </a:r>
            <a:endParaRPr lang="en-US" sz="1900" dirty="0">
              <a:solidFill>
                <a:srgbClr val="3C3939"/>
              </a:solidFill>
              <a:latin typeface="Arial" panose="020B0604020202020204" pitchFamily="34" charset="0"/>
              <a:ea typeface="Roboto" pitchFamily="34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666286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489115" y="3262670"/>
            <a:ext cx="10950654" cy="666512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5250"/>
              </a:lnSpc>
              <a:buNone/>
            </a:pPr>
            <a:r>
              <a:rPr lang="en-US" sz="4200" dirty="0">
                <a:solidFill>
                  <a:srgbClr val="1B1B27"/>
                </a:solidFill>
                <a:latin typeface="Arial" panose="020B0604020202020204" pitchFamily="34" charset="0"/>
                <a:ea typeface="Raleway" pitchFamily="34" charset="-122"/>
                <a:cs typeface="Arial" panose="020B0604020202020204" pitchFamily="34" charset="0"/>
              </a:rPr>
              <a:t>Job posting analysis using Machine Learning</a:t>
            </a:r>
            <a:endParaRPr lang="en-US" sz="4200" dirty="0">
              <a:solidFill>
                <a:srgbClr val="1B1B27"/>
              </a:solidFill>
              <a:latin typeface="Arial" panose="020B0604020202020204" pitchFamily="34" charset="0"/>
              <a:ea typeface="Raleway" pitchFamily="34" charset="-122"/>
              <a:cs typeface="Arial" panose="020B0604020202020204" pitchFamily="34" charset="0"/>
            </a:endParaRPr>
          </a:p>
        </p:txBody>
      </p:sp>
      <p:sp>
        <p:nvSpPr>
          <p:cNvPr id="6" name="Shape 3"/>
          <p:cNvSpPr/>
          <p:nvPr/>
        </p:nvSpPr>
        <p:spPr>
          <a:xfrm>
            <a:off x="1489115" y="4249103"/>
            <a:ext cx="5719405" cy="1585436"/>
          </a:xfrm>
          <a:prstGeom prst="roundRect">
            <a:avLst>
              <a:gd name="adj" fmla="val 5651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1709976" y="4469963"/>
            <a:ext cx="2666286" cy="333137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625"/>
              </a:lnSpc>
              <a:buNone/>
            </a:pPr>
            <a:r>
              <a:rPr lang="en-US" sz="2100" dirty="0">
                <a:solidFill>
                  <a:srgbClr val="3C3939"/>
                </a:solidFill>
                <a:latin typeface="Arial" panose="020B0604020202020204" pitchFamily="34" charset="0"/>
                <a:ea typeface="Raleway" pitchFamily="34" charset="-122"/>
                <a:cs typeface="Arial" panose="020B0604020202020204" pitchFamily="34" charset="0"/>
              </a:rPr>
              <a:t>Job Categorization</a:t>
            </a:r>
            <a:endParaRPr lang="en-US" sz="2100" dirty="0">
              <a:solidFill>
                <a:srgbClr val="3C3939"/>
              </a:solidFill>
              <a:latin typeface="Arial" panose="020B0604020202020204" pitchFamily="34" charset="0"/>
              <a:ea typeface="Raleway" pitchFamily="34" charset="-122"/>
              <a:cs typeface="Arial" panose="020B0604020202020204" pitchFamily="34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1709976" y="4930973"/>
            <a:ext cx="5277683" cy="682704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685"/>
              </a:lnSpc>
              <a:buNone/>
            </a:pPr>
            <a:r>
              <a:rPr lang="en-US" sz="1680" dirty="0">
                <a:solidFill>
                  <a:srgbClr val="3C3939"/>
                </a:solidFill>
                <a:latin typeface="Arial" panose="020B0604020202020204" pitchFamily="34" charset="0"/>
                <a:ea typeface="Roboto" pitchFamily="34" charset="-122"/>
                <a:cs typeface="Arial" panose="020B0604020202020204" pitchFamily="34" charset="0"/>
              </a:rPr>
              <a:t>Classify job postings into relevant industries and job functions.</a:t>
            </a:r>
            <a:endParaRPr lang="en-US" sz="1680" dirty="0">
              <a:solidFill>
                <a:srgbClr val="3C3939"/>
              </a:solidFill>
              <a:latin typeface="Arial" panose="020B0604020202020204" pitchFamily="34" charset="0"/>
              <a:ea typeface="Roboto" pitchFamily="34" charset="-122"/>
              <a:cs typeface="Arial" panose="020B0604020202020204" pitchFamily="34" charset="0"/>
            </a:endParaRPr>
          </a:p>
        </p:txBody>
      </p:sp>
      <p:sp>
        <p:nvSpPr>
          <p:cNvPr id="9" name="Shape 6"/>
          <p:cNvSpPr/>
          <p:nvPr/>
        </p:nvSpPr>
        <p:spPr>
          <a:xfrm>
            <a:off x="7421761" y="4249103"/>
            <a:ext cx="5719405" cy="1585436"/>
          </a:xfrm>
          <a:prstGeom prst="roundRect">
            <a:avLst>
              <a:gd name="adj" fmla="val 5651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7642622" y="4469963"/>
            <a:ext cx="2666286" cy="333137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625"/>
              </a:lnSpc>
              <a:buNone/>
            </a:pPr>
            <a:r>
              <a:rPr lang="en-US" sz="2100" dirty="0">
                <a:solidFill>
                  <a:srgbClr val="3C3939"/>
                </a:solidFill>
                <a:latin typeface="Arial" panose="020B0604020202020204" pitchFamily="34" charset="0"/>
                <a:ea typeface="Raleway" pitchFamily="34" charset="-122"/>
                <a:cs typeface="Arial" panose="020B0604020202020204" pitchFamily="34" charset="0"/>
              </a:rPr>
              <a:t>Skill Extraction</a:t>
            </a:r>
            <a:endParaRPr lang="en-US" sz="2100" dirty="0">
              <a:solidFill>
                <a:srgbClr val="3C3939"/>
              </a:solidFill>
              <a:latin typeface="Arial" panose="020B0604020202020204" pitchFamily="34" charset="0"/>
              <a:ea typeface="Raleway" pitchFamily="34" charset="-122"/>
              <a:cs typeface="Arial" panose="020B0604020202020204" pitchFamily="34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7642622" y="4930973"/>
            <a:ext cx="5277683" cy="682704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685"/>
              </a:lnSpc>
              <a:buNone/>
            </a:pPr>
            <a:r>
              <a:rPr lang="en-US" sz="1680" dirty="0">
                <a:solidFill>
                  <a:srgbClr val="3C3939"/>
                </a:solidFill>
                <a:latin typeface="Arial" panose="020B0604020202020204" pitchFamily="34" charset="0"/>
                <a:ea typeface="Roboto" pitchFamily="34" charset="-122"/>
                <a:cs typeface="Arial" panose="020B0604020202020204" pitchFamily="34" charset="0"/>
              </a:rPr>
              <a:t>Identify the required skills and qualifications for each job.</a:t>
            </a:r>
            <a:endParaRPr lang="en-US" sz="1680" dirty="0">
              <a:solidFill>
                <a:srgbClr val="3C3939"/>
              </a:solidFill>
              <a:latin typeface="Arial" panose="020B0604020202020204" pitchFamily="34" charset="0"/>
              <a:ea typeface="Roboto" pitchFamily="34" charset="-122"/>
              <a:cs typeface="Arial" panose="020B0604020202020204" pitchFamily="34" charset="0"/>
            </a:endParaRPr>
          </a:p>
        </p:txBody>
      </p:sp>
      <p:sp>
        <p:nvSpPr>
          <p:cNvPr id="12" name="Shape 9"/>
          <p:cNvSpPr/>
          <p:nvPr/>
        </p:nvSpPr>
        <p:spPr>
          <a:xfrm>
            <a:off x="1489115" y="6047780"/>
            <a:ext cx="5719405" cy="1585436"/>
          </a:xfrm>
          <a:prstGeom prst="roundRect">
            <a:avLst>
              <a:gd name="adj" fmla="val 5651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1709976" y="6268641"/>
            <a:ext cx="2666286" cy="333137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625"/>
              </a:lnSpc>
              <a:buNone/>
            </a:pPr>
            <a:r>
              <a:rPr lang="en-US" sz="2100" dirty="0">
                <a:solidFill>
                  <a:srgbClr val="3C3939"/>
                </a:solidFill>
                <a:latin typeface="Arial" panose="020B0604020202020204" pitchFamily="34" charset="0"/>
                <a:ea typeface="Raleway" pitchFamily="34" charset="-122"/>
                <a:cs typeface="Arial" panose="020B0604020202020204" pitchFamily="34" charset="0"/>
              </a:rPr>
              <a:t>Salary Prediction</a:t>
            </a:r>
            <a:endParaRPr lang="en-US" sz="2100" dirty="0">
              <a:solidFill>
                <a:srgbClr val="3C3939"/>
              </a:solidFill>
              <a:latin typeface="Arial" panose="020B0604020202020204" pitchFamily="34" charset="0"/>
              <a:ea typeface="Raleway" pitchFamily="34" charset="-122"/>
              <a:cs typeface="Arial" panose="020B0604020202020204" pitchFamily="34" charset="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1709976" y="6729651"/>
            <a:ext cx="5277683" cy="682704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685"/>
              </a:lnSpc>
              <a:buNone/>
            </a:pPr>
            <a:r>
              <a:rPr lang="en-US" sz="1680" dirty="0">
                <a:solidFill>
                  <a:srgbClr val="3C3939"/>
                </a:solidFill>
                <a:latin typeface="Arial" panose="020B0604020202020204" pitchFamily="34" charset="0"/>
                <a:ea typeface="Roboto" pitchFamily="34" charset="-122"/>
                <a:cs typeface="Arial" panose="020B0604020202020204" pitchFamily="34" charset="0"/>
              </a:rPr>
              <a:t>Estimate the expected salary range for a given job and location.</a:t>
            </a:r>
            <a:endParaRPr lang="en-US" sz="1680" dirty="0">
              <a:solidFill>
                <a:srgbClr val="3C3939"/>
              </a:solidFill>
              <a:latin typeface="Arial" panose="020B0604020202020204" pitchFamily="34" charset="0"/>
              <a:ea typeface="Roboto" pitchFamily="34" charset="-122"/>
              <a:cs typeface="Arial" panose="020B0604020202020204" pitchFamily="34" charset="0"/>
            </a:endParaRPr>
          </a:p>
        </p:txBody>
      </p:sp>
      <p:sp>
        <p:nvSpPr>
          <p:cNvPr id="15" name="Shape 12"/>
          <p:cNvSpPr/>
          <p:nvPr/>
        </p:nvSpPr>
        <p:spPr>
          <a:xfrm>
            <a:off x="7421761" y="6047780"/>
            <a:ext cx="5719405" cy="1585436"/>
          </a:xfrm>
          <a:prstGeom prst="roundRect">
            <a:avLst>
              <a:gd name="adj" fmla="val 5651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6" name="Text 13"/>
          <p:cNvSpPr/>
          <p:nvPr/>
        </p:nvSpPr>
        <p:spPr>
          <a:xfrm>
            <a:off x="7642622" y="6268641"/>
            <a:ext cx="2666286" cy="333137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625"/>
              </a:lnSpc>
              <a:buNone/>
            </a:pPr>
            <a:r>
              <a:rPr lang="en-US" sz="2100" dirty="0">
                <a:solidFill>
                  <a:srgbClr val="3C3939"/>
                </a:solidFill>
                <a:latin typeface="Arial" panose="020B0604020202020204" pitchFamily="34" charset="0"/>
                <a:ea typeface="Raleway" pitchFamily="34" charset="-122"/>
                <a:cs typeface="Arial" panose="020B0604020202020204" pitchFamily="34" charset="0"/>
              </a:rPr>
              <a:t>Sentiment Analysis</a:t>
            </a:r>
            <a:endParaRPr lang="en-US" sz="2100" dirty="0">
              <a:solidFill>
                <a:srgbClr val="3C3939"/>
              </a:solidFill>
              <a:latin typeface="Arial" panose="020B0604020202020204" pitchFamily="34" charset="0"/>
              <a:ea typeface="Raleway" pitchFamily="34" charset="-122"/>
              <a:cs typeface="Arial" panose="020B0604020202020204" pitchFamily="34" charset="0"/>
            </a:endParaRPr>
          </a:p>
        </p:txBody>
      </p:sp>
      <p:sp>
        <p:nvSpPr>
          <p:cNvPr id="17" name="Text 14"/>
          <p:cNvSpPr/>
          <p:nvPr/>
        </p:nvSpPr>
        <p:spPr>
          <a:xfrm>
            <a:off x="7642622" y="6729651"/>
            <a:ext cx="5277683" cy="341352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685"/>
              </a:lnSpc>
              <a:buNone/>
            </a:pPr>
            <a:r>
              <a:rPr lang="en-US" sz="1680" dirty="0">
                <a:solidFill>
                  <a:srgbClr val="3C3939"/>
                </a:solidFill>
                <a:latin typeface="Arial" panose="020B0604020202020204" pitchFamily="34" charset="0"/>
                <a:ea typeface="Roboto" pitchFamily="34" charset="-122"/>
                <a:cs typeface="Arial" panose="020B0604020202020204" pitchFamily="34" charset="0"/>
              </a:rPr>
              <a:t>Assess the tone and sentiment of job postings.</a:t>
            </a:r>
            <a:endParaRPr lang="en-US" sz="1680" dirty="0">
              <a:solidFill>
                <a:srgbClr val="3C3939"/>
              </a:solidFill>
              <a:latin typeface="Arial" panose="020B0604020202020204" pitchFamily="34" charset="0"/>
              <a:ea typeface="Roboto" pitchFamily="34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259473" y="607933"/>
            <a:ext cx="7597854" cy="1380649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5435"/>
              </a:lnSpc>
              <a:buNone/>
            </a:pPr>
            <a:r>
              <a:rPr lang="en-US" sz="4350" dirty="0">
                <a:solidFill>
                  <a:srgbClr val="1B1B27"/>
                </a:solidFill>
                <a:latin typeface="Arial" panose="020B0604020202020204" pitchFamily="34" charset="0"/>
                <a:ea typeface="Raleway" pitchFamily="34" charset="-122"/>
                <a:cs typeface="Arial" panose="020B0604020202020204" pitchFamily="34" charset="0"/>
              </a:rPr>
              <a:t>Personalized job recommendations</a:t>
            </a:r>
            <a:endParaRPr lang="en-US" sz="4350" dirty="0">
              <a:solidFill>
                <a:srgbClr val="1B1B27"/>
              </a:solidFill>
              <a:latin typeface="Arial" panose="020B0604020202020204" pitchFamily="34" charset="0"/>
              <a:ea typeface="Raleway" pitchFamily="34" charset="-122"/>
              <a:cs typeface="Arial" panose="020B0604020202020204" pitchFamily="34" charset="0"/>
            </a:endParaRPr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9473" y="2319933"/>
            <a:ext cx="1104543" cy="176724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695367" y="2540794"/>
            <a:ext cx="2761298" cy="345043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720"/>
              </a:lnSpc>
              <a:buNone/>
            </a:pPr>
            <a:r>
              <a:rPr lang="en-US" sz="2175" dirty="0">
                <a:solidFill>
                  <a:srgbClr val="3C3939"/>
                </a:solidFill>
                <a:latin typeface="Arial" panose="020B0604020202020204" pitchFamily="34" charset="0"/>
                <a:ea typeface="Raleway" pitchFamily="34" charset="-122"/>
                <a:cs typeface="Arial" panose="020B0604020202020204" pitchFamily="34" charset="0"/>
              </a:rPr>
              <a:t>User Profile</a:t>
            </a:r>
            <a:endParaRPr lang="en-US" sz="2175" dirty="0">
              <a:solidFill>
                <a:srgbClr val="3C3939"/>
              </a:solidFill>
              <a:latin typeface="Arial" panose="020B0604020202020204" pitchFamily="34" charset="0"/>
              <a:ea typeface="Raleway" pitchFamily="34" charset="-122"/>
              <a:cs typeface="Arial" panose="020B0604020202020204" pitchFamily="34" charset="0"/>
            </a:endParaRPr>
          </a:p>
        </p:txBody>
      </p:sp>
      <p:sp>
        <p:nvSpPr>
          <p:cNvPr id="8" name="Text 4"/>
          <p:cNvSpPr/>
          <p:nvPr/>
        </p:nvSpPr>
        <p:spPr>
          <a:xfrm>
            <a:off x="7695367" y="3018353"/>
            <a:ext cx="6161961" cy="70675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ts val="2785"/>
              </a:lnSpc>
              <a:buNone/>
            </a:pPr>
            <a:r>
              <a:rPr lang="en-US" sz="1740" dirty="0">
                <a:solidFill>
                  <a:srgbClr val="3C3939"/>
                </a:solidFill>
                <a:latin typeface="Arial" panose="020B0604020202020204" pitchFamily="34" charset="0"/>
                <a:ea typeface="Roboto" pitchFamily="34" charset="-122"/>
                <a:cs typeface="Arial" panose="020B0604020202020204" pitchFamily="34" charset="0"/>
              </a:rPr>
              <a:t>Collect information about the user's skills, preferences, and goals.</a:t>
            </a:r>
            <a:endParaRPr lang="en-US" sz="1740" dirty="0">
              <a:solidFill>
                <a:srgbClr val="3C3939"/>
              </a:solidFill>
              <a:latin typeface="Arial" panose="020B0604020202020204" pitchFamily="34" charset="0"/>
              <a:ea typeface="Roboto" pitchFamily="34" charset="-122"/>
              <a:cs typeface="Arial" panose="020B0604020202020204" pitchFamily="34" charset="0"/>
            </a:endParaRPr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9473" y="4087178"/>
            <a:ext cx="1104543" cy="1767245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695367" y="4308038"/>
            <a:ext cx="2761298" cy="345043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720"/>
              </a:lnSpc>
              <a:buNone/>
            </a:pPr>
            <a:r>
              <a:rPr lang="en-US" sz="2175" dirty="0">
                <a:solidFill>
                  <a:srgbClr val="3C3939"/>
                </a:solidFill>
                <a:latin typeface="Arial" panose="020B0604020202020204" pitchFamily="34" charset="0"/>
                <a:ea typeface="Raleway" pitchFamily="34" charset="-122"/>
                <a:cs typeface="Arial" panose="020B0604020202020204" pitchFamily="34" charset="0"/>
              </a:rPr>
              <a:t>Job Matching</a:t>
            </a:r>
            <a:endParaRPr lang="en-US" sz="2175" dirty="0">
              <a:solidFill>
                <a:srgbClr val="3C3939"/>
              </a:solidFill>
              <a:latin typeface="Arial" panose="020B0604020202020204" pitchFamily="34" charset="0"/>
              <a:ea typeface="Raleway" pitchFamily="34" charset="-122"/>
              <a:cs typeface="Arial" panose="020B0604020202020204" pitchFamily="34" charset="0"/>
            </a:endParaRPr>
          </a:p>
        </p:txBody>
      </p:sp>
      <p:sp>
        <p:nvSpPr>
          <p:cNvPr id="11" name="Text 6"/>
          <p:cNvSpPr/>
          <p:nvPr/>
        </p:nvSpPr>
        <p:spPr>
          <a:xfrm>
            <a:off x="7695367" y="4785598"/>
            <a:ext cx="6161961" cy="353378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785"/>
              </a:lnSpc>
              <a:buNone/>
            </a:pPr>
            <a:r>
              <a:rPr lang="en-US" sz="1740" dirty="0">
                <a:solidFill>
                  <a:srgbClr val="3C3939"/>
                </a:solidFill>
                <a:latin typeface="Arial" panose="020B0604020202020204" pitchFamily="34" charset="0"/>
                <a:ea typeface="Roboto" pitchFamily="34" charset="-122"/>
                <a:cs typeface="Arial" panose="020B0604020202020204" pitchFamily="34" charset="0"/>
              </a:rPr>
              <a:t>Utilize machine learning to find the best job opportunities.</a:t>
            </a:r>
            <a:endParaRPr lang="en-US" sz="1740" dirty="0">
              <a:solidFill>
                <a:srgbClr val="3C3939"/>
              </a:solidFill>
              <a:latin typeface="Arial" panose="020B0604020202020204" pitchFamily="34" charset="0"/>
              <a:ea typeface="Roboto" pitchFamily="34" charset="-122"/>
              <a:cs typeface="Arial" panose="020B0604020202020204" pitchFamily="34" charset="0"/>
            </a:endParaRPr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9473" y="5854422"/>
            <a:ext cx="1104543" cy="1767245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695367" y="6075283"/>
            <a:ext cx="3232666" cy="345043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720"/>
              </a:lnSpc>
              <a:buNone/>
            </a:pPr>
            <a:r>
              <a:rPr lang="en-US" sz="2175" dirty="0">
                <a:solidFill>
                  <a:srgbClr val="3C3939"/>
                </a:solidFill>
                <a:latin typeface="Arial" panose="020B0604020202020204" pitchFamily="34" charset="0"/>
                <a:ea typeface="Raleway" pitchFamily="34" charset="-122"/>
                <a:cs typeface="Arial" panose="020B0604020202020204" pitchFamily="34" charset="0"/>
              </a:rPr>
              <a:t>Recommendation Engine</a:t>
            </a:r>
            <a:endParaRPr lang="en-US" sz="2175" dirty="0">
              <a:solidFill>
                <a:srgbClr val="3C3939"/>
              </a:solidFill>
              <a:latin typeface="Arial" panose="020B0604020202020204" pitchFamily="34" charset="0"/>
              <a:ea typeface="Raleway" pitchFamily="34" charset="-122"/>
              <a:cs typeface="Arial" panose="020B0604020202020204" pitchFamily="34" charset="0"/>
            </a:endParaRPr>
          </a:p>
        </p:txBody>
      </p:sp>
      <p:sp>
        <p:nvSpPr>
          <p:cNvPr id="14" name="Text 8"/>
          <p:cNvSpPr/>
          <p:nvPr/>
        </p:nvSpPr>
        <p:spPr>
          <a:xfrm>
            <a:off x="7695367" y="6552843"/>
            <a:ext cx="6161961" cy="353378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785"/>
              </a:lnSpc>
              <a:buNone/>
            </a:pPr>
            <a:r>
              <a:rPr lang="en-US" sz="1740" dirty="0">
                <a:solidFill>
                  <a:srgbClr val="3C3939"/>
                </a:solidFill>
                <a:latin typeface="Arial" panose="020B0604020202020204" pitchFamily="34" charset="0"/>
                <a:ea typeface="Roboto" pitchFamily="34" charset="-122"/>
                <a:cs typeface="Arial" panose="020B0604020202020204" pitchFamily="34" charset="0"/>
              </a:rPr>
              <a:t>Provide tailored job suggestions based on the user's profile.</a:t>
            </a:r>
            <a:endParaRPr lang="en-US" sz="1740" dirty="0">
              <a:solidFill>
                <a:srgbClr val="3C3939"/>
              </a:solidFill>
              <a:latin typeface="Arial" panose="020B0604020202020204" pitchFamily="34" charset="0"/>
              <a:ea typeface="Roboto" pitchFamily="34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</p:spPr>
      </p:sp>
      <p:sp>
        <p:nvSpPr>
          <p:cNvPr id="4" name="Text 2"/>
          <p:cNvSpPr/>
          <p:nvPr/>
        </p:nvSpPr>
        <p:spPr>
          <a:xfrm>
            <a:off x="864037" y="2598063"/>
            <a:ext cx="10152102" cy="771525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60" dirty="0">
                <a:solidFill>
                  <a:srgbClr val="1B1B27"/>
                </a:solidFill>
                <a:latin typeface="Arial" panose="020B0604020202020204" pitchFamily="34" charset="0"/>
                <a:ea typeface="Raleway" pitchFamily="34" charset="-122"/>
                <a:cs typeface="Arial" panose="020B0604020202020204" pitchFamily="34" charset="0"/>
              </a:rPr>
              <a:t>User registration and authentication</a:t>
            </a:r>
            <a:endParaRPr lang="en-US" sz="4860" dirty="0">
              <a:solidFill>
                <a:srgbClr val="1B1B27"/>
              </a:solidFill>
              <a:latin typeface="Arial" panose="020B0604020202020204" pitchFamily="34" charset="0"/>
              <a:ea typeface="Raleway" pitchFamily="34" charset="-122"/>
              <a:cs typeface="Arial" panose="020B0604020202020204" pitchFamily="34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864037" y="3986689"/>
            <a:ext cx="3086100" cy="385763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3040"/>
              </a:lnSpc>
              <a:buNone/>
            </a:pPr>
            <a:r>
              <a:rPr lang="en-US" sz="2430" dirty="0">
                <a:solidFill>
                  <a:srgbClr val="1B1B27"/>
                </a:solidFill>
                <a:latin typeface="Arial" panose="020B0604020202020204" pitchFamily="34" charset="0"/>
                <a:ea typeface="Raleway" pitchFamily="34" charset="-122"/>
                <a:cs typeface="Arial" panose="020B0604020202020204" pitchFamily="34" charset="0"/>
              </a:rPr>
              <a:t>Secure Registration</a:t>
            </a:r>
            <a:endParaRPr lang="en-US" sz="2430" dirty="0">
              <a:solidFill>
                <a:srgbClr val="1B1B27"/>
              </a:solidFill>
              <a:latin typeface="Arial" panose="020B0604020202020204" pitchFamily="34" charset="0"/>
              <a:ea typeface="Raleway" pitchFamily="34" charset="-122"/>
              <a:cs typeface="Arial" panose="020B0604020202020204" pitchFamily="34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864037" y="4619268"/>
            <a:ext cx="3898821" cy="790099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5" dirty="0">
                <a:solidFill>
                  <a:srgbClr val="3C3939"/>
                </a:solidFill>
                <a:latin typeface="Arial" panose="020B0604020202020204" pitchFamily="34" charset="0"/>
                <a:ea typeface="Roboto" pitchFamily="34" charset="-122"/>
                <a:cs typeface="Arial" panose="020B0604020202020204" pitchFamily="34" charset="0"/>
              </a:rPr>
              <a:t>Users can create an account using their email and password.</a:t>
            </a:r>
            <a:endParaRPr lang="en-US" sz="1945" dirty="0">
              <a:solidFill>
                <a:srgbClr val="3C3939"/>
              </a:solidFill>
              <a:latin typeface="Arial" panose="020B0604020202020204" pitchFamily="34" charset="0"/>
              <a:ea typeface="Roboto" pitchFamily="34" charset="-122"/>
              <a:cs typeface="Arial" panose="020B0604020202020204" pitchFamily="34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5372695" y="3986689"/>
            <a:ext cx="3086100" cy="385763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3040"/>
              </a:lnSpc>
              <a:buNone/>
            </a:pPr>
            <a:r>
              <a:rPr lang="en-US" sz="2430" dirty="0">
                <a:solidFill>
                  <a:srgbClr val="1B1B27"/>
                </a:solidFill>
                <a:latin typeface="Arial" panose="020B0604020202020204" pitchFamily="34" charset="0"/>
                <a:ea typeface="Raleway" pitchFamily="34" charset="-122"/>
                <a:cs typeface="Arial" panose="020B0604020202020204" pitchFamily="34" charset="0"/>
              </a:rPr>
              <a:t>Social Login</a:t>
            </a:r>
            <a:endParaRPr lang="en-US" sz="2430" dirty="0">
              <a:solidFill>
                <a:srgbClr val="1B1B27"/>
              </a:solidFill>
              <a:latin typeface="Arial" panose="020B0604020202020204" pitchFamily="34" charset="0"/>
              <a:ea typeface="Raleway" pitchFamily="34" charset="-122"/>
              <a:cs typeface="Arial" panose="020B0604020202020204" pitchFamily="34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5372695" y="4619268"/>
            <a:ext cx="3898821" cy="790099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5" dirty="0">
                <a:solidFill>
                  <a:srgbClr val="3C3939"/>
                </a:solidFill>
                <a:latin typeface="Arial" panose="020B0604020202020204" pitchFamily="34" charset="0"/>
                <a:ea typeface="Roboto" pitchFamily="34" charset="-122"/>
                <a:cs typeface="Arial" panose="020B0604020202020204" pitchFamily="34" charset="0"/>
              </a:rPr>
              <a:t>Integration with popular social platforms for seamless sign-in.</a:t>
            </a:r>
            <a:endParaRPr lang="en-US" sz="1945" dirty="0">
              <a:solidFill>
                <a:srgbClr val="3C3939"/>
              </a:solidFill>
              <a:latin typeface="Arial" panose="020B0604020202020204" pitchFamily="34" charset="0"/>
              <a:ea typeface="Roboto" pitchFamily="34" charset="-122"/>
              <a:cs typeface="Arial" panose="020B0604020202020204" pitchFamily="34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9881354" y="3986689"/>
            <a:ext cx="3749040" cy="385763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3040"/>
              </a:lnSpc>
              <a:buNone/>
            </a:pPr>
            <a:r>
              <a:rPr lang="en-US" sz="2430" dirty="0">
                <a:solidFill>
                  <a:srgbClr val="1B1B27"/>
                </a:solidFill>
                <a:latin typeface="Arial" panose="020B0604020202020204" pitchFamily="34" charset="0"/>
                <a:ea typeface="Raleway" pitchFamily="34" charset="-122"/>
                <a:cs typeface="Arial" panose="020B0604020202020204" pitchFamily="34" charset="0"/>
              </a:rPr>
              <a:t>Two-Factor Authentication</a:t>
            </a:r>
            <a:endParaRPr lang="en-US" sz="2430" dirty="0">
              <a:solidFill>
                <a:srgbClr val="1B1B27"/>
              </a:solidFill>
              <a:latin typeface="Arial" panose="020B0604020202020204" pitchFamily="34" charset="0"/>
              <a:ea typeface="Raleway" pitchFamily="34" charset="-122"/>
              <a:cs typeface="Arial" panose="020B0604020202020204" pitchFamily="34" charset="0"/>
            </a:endParaRPr>
          </a:p>
        </p:txBody>
      </p:sp>
      <p:sp>
        <p:nvSpPr>
          <p:cNvPr id="10" name="Text 8"/>
          <p:cNvSpPr/>
          <p:nvPr/>
        </p:nvSpPr>
        <p:spPr>
          <a:xfrm>
            <a:off x="9881354" y="4619268"/>
            <a:ext cx="3898821" cy="790099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5" dirty="0">
                <a:solidFill>
                  <a:srgbClr val="3C3939"/>
                </a:solidFill>
                <a:latin typeface="Arial" panose="020B0604020202020204" pitchFamily="34" charset="0"/>
                <a:ea typeface="Roboto" pitchFamily="34" charset="-122"/>
                <a:cs typeface="Arial" panose="020B0604020202020204" pitchFamily="34" charset="0"/>
              </a:rPr>
              <a:t>Enhance security with an additional verification step.</a:t>
            </a:r>
            <a:endParaRPr lang="en-US" sz="1945" dirty="0">
              <a:solidFill>
                <a:srgbClr val="3C3939"/>
              </a:solidFill>
              <a:latin typeface="Arial" panose="020B0604020202020204" pitchFamily="34" charset="0"/>
              <a:ea typeface="Roboto" pitchFamily="34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779752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241346" y="3405068"/>
            <a:ext cx="7851696" cy="694849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5470"/>
              </a:lnSpc>
              <a:buNone/>
            </a:pPr>
            <a:r>
              <a:rPr lang="en-US" sz="4380" dirty="0">
                <a:solidFill>
                  <a:srgbClr val="1B1B27"/>
                </a:solidFill>
                <a:latin typeface="Arial" panose="020B0604020202020204" pitchFamily="34" charset="0"/>
                <a:ea typeface="Raleway" pitchFamily="34" charset="-122"/>
                <a:cs typeface="Arial" panose="020B0604020202020204" pitchFamily="34" charset="0"/>
              </a:rPr>
              <a:t>Push notifications for job alerts</a:t>
            </a:r>
            <a:endParaRPr lang="en-US" sz="4380" dirty="0">
              <a:solidFill>
                <a:srgbClr val="1B1B27"/>
              </a:solidFill>
              <a:latin typeface="Arial" panose="020B0604020202020204" pitchFamily="34" charset="0"/>
              <a:ea typeface="Raleway" pitchFamily="34" charset="-122"/>
              <a:cs typeface="Arial" panose="020B0604020202020204" pitchFamily="34" charset="0"/>
            </a:endParaRPr>
          </a:p>
        </p:txBody>
      </p:sp>
      <p:sp>
        <p:nvSpPr>
          <p:cNvPr id="6" name="Shape 3"/>
          <p:cNvSpPr/>
          <p:nvPr/>
        </p:nvSpPr>
        <p:spPr>
          <a:xfrm>
            <a:off x="1241346" y="4433411"/>
            <a:ext cx="5962769" cy="1652111"/>
          </a:xfrm>
          <a:prstGeom prst="roundRect">
            <a:avLst>
              <a:gd name="adj" fmla="val 5653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1471255" y="4663321"/>
            <a:ext cx="2779752" cy="347424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735"/>
              </a:lnSpc>
              <a:buNone/>
            </a:pPr>
            <a:r>
              <a:rPr lang="en-US" sz="2190" dirty="0">
                <a:solidFill>
                  <a:srgbClr val="3C3939"/>
                </a:solidFill>
                <a:latin typeface="Arial" panose="020B0604020202020204" pitchFamily="34" charset="0"/>
                <a:ea typeface="Raleway" pitchFamily="34" charset="-122"/>
                <a:cs typeface="Arial" panose="020B0604020202020204" pitchFamily="34" charset="0"/>
              </a:rPr>
              <a:t>Real-Time Alerts</a:t>
            </a:r>
            <a:endParaRPr lang="en-US" sz="2190" dirty="0">
              <a:solidFill>
                <a:srgbClr val="3C3939"/>
              </a:solidFill>
              <a:latin typeface="Arial" panose="020B0604020202020204" pitchFamily="34" charset="0"/>
              <a:ea typeface="Raleway" pitchFamily="34" charset="-122"/>
              <a:cs typeface="Arial" panose="020B0604020202020204" pitchFamily="34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1471255" y="5144095"/>
            <a:ext cx="5502950" cy="711518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Arial" panose="020B0604020202020204" pitchFamily="34" charset="0"/>
                <a:ea typeface="Roboto" pitchFamily="34" charset="-122"/>
                <a:cs typeface="Arial" panose="020B0604020202020204" pitchFamily="34" charset="0"/>
              </a:rPr>
              <a:t>Receive instant notifications for new job postings that match your profile.</a:t>
            </a:r>
            <a:endParaRPr lang="en-US" sz="1750" dirty="0">
              <a:solidFill>
                <a:srgbClr val="3C3939"/>
              </a:solidFill>
              <a:latin typeface="Arial" panose="020B0604020202020204" pitchFamily="34" charset="0"/>
              <a:ea typeface="Roboto" pitchFamily="34" charset="-122"/>
              <a:cs typeface="Arial" panose="020B0604020202020204" pitchFamily="34" charset="0"/>
            </a:endParaRPr>
          </a:p>
        </p:txBody>
      </p:sp>
      <p:sp>
        <p:nvSpPr>
          <p:cNvPr id="9" name="Shape 6"/>
          <p:cNvSpPr/>
          <p:nvPr/>
        </p:nvSpPr>
        <p:spPr>
          <a:xfrm>
            <a:off x="7426404" y="4433411"/>
            <a:ext cx="5962769" cy="1652111"/>
          </a:xfrm>
          <a:prstGeom prst="roundRect">
            <a:avLst>
              <a:gd name="adj" fmla="val 5653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7656314" y="4663321"/>
            <a:ext cx="2779752" cy="347424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735"/>
              </a:lnSpc>
              <a:buNone/>
            </a:pPr>
            <a:r>
              <a:rPr lang="en-US" sz="2190" dirty="0">
                <a:solidFill>
                  <a:srgbClr val="3C3939"/>
                </a:solidFill>
                <a:latin typeface="Arial" panose="020B0604020202020204" pitchFamily="34" charset="0"/>
                <a:ea typeface="Raleway" pitchFamily="34" charset="-122"/>
                <a:cs typeface="Arial" panose="020B0604020202020204" pitchFamily="34" charset="0"/>
              </a:rPr>
              <a:t>Flexible Settings</a:t>
            </a:r>
            <a:endParaRPr lang="en-US" sz="2190" dirty="0">
              <a:solidFill>
                <a:srgbClr val="3C3939"/>
              </a:solidFill>
              <a:latin typeface="Arial" panose="020B0604020202020204" pitchFamily="34" charset="0"/>
              <a:ea typeface="Raleway" pitchFamily="34" charset="-122"/>
              <a:cs typeface="Arial" panose="020B0604020202020204" pitchFamily="34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7656314" y="5144095"/>
            <a:ext cx="5502950" cy="711518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Arial" panose="020B0604020202020204" pitchFamily="34" charset="0"/>
                <a:ea typeface="Roboto" pitchFamily="34" charset="-122"/>
                <a:cs typeface="Arial" panose="020B0604020202020204" pitchFamily="34" charset="0"/>
              </a:rPr>
              <a:t>Customize notification preferences based on your job search criteria.</a:t>
            </a:r>
            <a:endParaRPr lang="en-US" sz="1750" dirty="0">
              <a:solidFill>
                <a:srgbClr val="3C3939"/>
              </a:solidFill>
              <a:latin typeface="Arial" panose="020B0604020202020204" pitchFamily="34" charset="0"/>
              <a:ea typeface="Roboto" pitchFamily="34" charset="-122"/>
              <a:cs typeface="Arial" panose="020B0604020202020204" pitchFamily="34" charset="0"/>
            </a:endParaRPr>
          </a:p>
        </p:txBody>
      </p:sp>
      <p:sp>
        <p:nvSpPr>
          <p:cNvPr id="12" name="Shape 9"/>
          <p:cNvSpPr/>
          <p:nvPr/>
        </p:nvSpPr>
        <p:spPr>
          <a:xfrm>
            <a:off x="1241346" y="6307812"/>
            <a:ext cx="12147709" cy="1296353"/>
          </a:xfrm>
          <a:prstGeom prst="roundRect">
            <a:avLst>
              <a:gd name="adj" fmla="val 7205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1471255" y="6537722"/>
            <a:ext cx="2779752" cy="347424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735"/>
              </a:lnSpc>
              <a:buNone/>
            </a:pPr>
            <a:r>
              <a:rPr lang="en-US" sz="2190" dirty="0">
                <a:solidFill>
                  <a:srgbClr val="3C3939"/>
                </a:solidFill>
                <a:latin typeface="Arial" panose="020B0604020202020204" pitchFamily="34" charset="0"/>
                <a:ea typeface="Raleway" pitchFamily="34" charset="-122"/>
                <a:cs typeface="Arial" panose="020B0604020202020204" pitchFamily="34" charset="0"/>
              </a:rPr>
              <a:t>Dismissable Alerts</a:t>
            </a:r>
            <a:endParaRPr lang="en-US" sz="2190" dirty="0">
              <a:solidFill>
                <a:srgbClr val="3C3939"/>
              </a:solidFill>
              <a:latin typeface="Arial" panose="020B0604020202020204" pitchFamily="34" charset="0"/>
              <a:ea typeface="Raleway" pitchFamily="34" charset="-122"/>
              <a:cs typeface="Arial" panose="020B0604020202020204" pitchFamily="34" charset="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1471255" y="7018496"/>
            <a:ext cx="11687889" cy="355759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Arial" panose="020B0604020202020204" pitchFamily="34" charset="0"/>
                <a:ea typeface="Roboto" pitchFamily="34" charset="-122"/>
                <a:cs typeface="Arial" panose="020B0604020202020204" pitchFamily="34" charset="0"/>
              </a:rPr>
              <a:t>Easily manage and dismiss notifications you've already reviewed.</a:t>
            </a:r>
            <a:endParaRPr lang="en-US" sz="1750" dirty="0">
              <a:solidFill>
                <a:srgbClr val="3C3939"/>
              </a:solidFill>
              <a:latin typeface="Arial" panose="020B0604020202020204" pitchFamily="34" charset="0"/>
              <a:ea typeface="Roboto" pitchFamily="34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2140</Words>
  <Application>WPS Presentation</Application>
  <PresentationFormat>On-screen Show (16:9)</PresentationFormat>
  <Paragraphs>124</Paragraphs>
  <Slides>8</Slides>
  <Notes>8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8" baseType="lpstr">
      <vt:lpstr>Arial</vt:lpstr>
      <vt:lpstr>SimSun</vt:lpstr>
      <vt:lpstr>Wingdings</vt:lpstr>
      <vt:lpstr>Raleway</vt:lpstr>
      <vt:lpstr>Roboto</vt:lpstr>
      <vt:lpstr>Microsoft YaHei</vt:lpstr>
      <vt:lpstr>Arial Unicode MS</vt:lpstr>
      <vt:lpstr>Calibri</vt:lpstr>
      <vt:lpstr>Times New Roman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PptxGenJS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creator>PptxGenJS</dc:creator>
  <dc:subject>PptxGenJS Presentation</dc:subject>
  <cp:lastModifiedBy>Owner</cp:lastModifiedBy>
  <cp:revision>4</cp:revision>
  <dcterms:created xsi:type="dcterms:W3CDTF">2024-08-06T19:47:00Z</dcterms:created>
  <dcterms:modified xsi:type="dcterms:W3CDTF">2024-08-07T03:38:20Z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C026C9AF5C5D413BA5AEA33FCF3FD79D_13</vt:lpwstr>
  </property>
  <property fmtid="{D5CDD505-2E9C-101B-9397-08002B2CF9AE}" pid="3" name="KSOProductBuildVer">
    <vt:lpwstr>1033-12.2.0.17153</vt:lpwstr>
  </property>
</Properties>
</file>